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60" r:id="rId3"/>
    <p:sldId id="310" r:id="rId4"/>
    <p:sldId id="277" r:id="rId5"/>
    <p:sldId id="315" r:id="rId6"/>
    <p:sldId id="306" r:id="rId7"/>
    <p:sldId id="350" r:id="rId8"/>
    <p:sldId id="351" r:id="rId9"/>
    <p:sldId id="352" r:id="rId10"/>
    <p:sldId id="353" r:id="rId11"/>
    <p:sldId id="354" r:id="rId12"/>
    <p:sldId id="32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3" autoAdjust="0"/>
  </p:normalViewPr>
  <p:slideViewPr>
    <p:cSldViewPr showGuides="1">
      <p:cViewPr>
        <p:scale>
          <a:sx n="118" d="100"/>
          <a:sy n="118" d="100"/>
        </p:scale>
        <p:origin x="-1434" y="-72"/>
      </p:cViewPr>
      <p:guideLst>
        <p:guide orient="horz" pos="2160"/>
        <p:guide pos="2908"/>
      </p:guideLst>
    </p:cSldViewPr>
  </p:slideViewPr>
  <p:outlineViewPr>
    <p:cViewPr>
      <p:scale>
        <a:sx n="33" d="100"/>
        <a:sy n="33" d="100"/>
      </p:scale>
      <p:origin x="0" y="1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A1A17-9A2C-42F0-AA91-B2011E87C1BA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3FA4A-4769-4E5B-AE0E-F50254DBED4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BB544-E66F-47DA-982F-9A0ACADB070C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555A9-0FA9-4C74-9833-1CEE4FAF80F6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474B2-AEF9-454A-A732-41BC407DC290}" type="datetimeFigureOut">
              <a:rPr lang="ru-RU"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51C74-CDA8-4B43-914B-95588883957E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963C9-CADA-4847-8006-1AB43F137FDB}" type="datetimeFigureOut">
              <a:rPr lang="ru-RU"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B9F8F-B128-4F22-AFE3-55580AE06A16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4E2B-DDDD-448A-810A-AE58CBDE5905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32FEB-EAA0-4468-BD2A-11075891045C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E360-BEA2-4994-8D07-63AF9D48C7D8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DA7F8-6C37-436C-86AB-FFEF07812CDB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BC641-726F-4E01-A60F-426BEB17FB03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705F-6929-40F4-BDF1-7E17EBB2C148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4861-EAA5-48B9-A1B6-C0DF494FD439}" type="datetimeFigureOut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12866-81B6-46D6-8F3B-586C0F570597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4B229-C140-4B66-A127-C92CCDE88B39}" type="datetimeFigureOut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4FC95-7864-4DC0-A0D7-6688A05D611B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78D1B-EBDD-4198-AF73-C3427B4450D5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A00EA-C115-4B72-8EBA-543DDAF1CA92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EAFB4-AB6F-4C31-8A61-CAF42F014AD8}" type="datetimeFigureOut">
              <a:rPr lang="ru-RU"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CB55D-FC6C-487B-955D-57D46AFA7FEF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0C56C-8349-4055-A74A-8300974C73E4}" type="datetimeFigureOut">
              <a:rPr lang="ru-RU"/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CAA1C-4969-4175-B10D-14B2B3179CBA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80F87-D3CC-4FF6-B907-807C3A6DE8C1}" type="datetimeFigureOut">
              <a:rPr lang="ru-RU"/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25013-E476-40A8-B8DB-D78580C82D3B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22D8F-F2B6-433F-9E31-9559249E74DC}" type="datetimeFigureOut">
              <a:rPr lang="ru-RU"/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AE263-186B-4992-9F2D-02342082F1DB}" type="slidenum">
              <a:rPr lang="ru-RU"/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BF3788-0081-4156-A57D-17AE5ACA850B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A4B032-4E63-40E5-888B-06E2371B6B78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hyperlink" Target="https://ru.wikipedia.org/wiki/%D0%AF%D0%BF%D0%BE%D0%BD%D0%B8%D1%8F" TargetMode="External"/><Relationship Id="rId4" Type="http://schemas.openxmlformats.org/officeDocument/2006/relationships/hyperlink" Target="https://ru.wikipedia.org/wiki/%D0%90%D0%B2%D1%82%D0%BE%D0%BC%D0%BE%D0%B1%D0%B8%D0%BB%D1%8C%D0%BD%D0%B0%D1%8F_%D0%BF%D1%80%D0%BE%D0%BC%D1%8B%D1%88%D0%BB%D0%B5%D0%BD%D0%BD%D0%BE%D1%81%D1%82%D1%8C_%D0%AF%D0%BF%D0%BE%D0%BD%D0%B8%D0%B8" TargetMode="External"/><Relationship Id="rId3" Type="http://schemas.openxmlformats.org/officeDocument/2006/relationships/hyperlink" Target="https://ru.wikipedia.org/wiki/%D0%A8%D1%82%D1%80%D0%B8%D1%85%D0%BE%D0%B2%D0%BE%D0%B9_%D0%BA%D0%BE%D0%B4#%D0%94%D0%B2%D1%83%D1%85%D0%BC%D0%B5%D1%80%D0%BD%D1%8B%D0%B5" TargetMode="External"/><Relationship Id="rId2" Type="http://schemas.openxmlformats.org/officeDocument/2006/relationships/hyperlink" Target="https://ru.wikipedia.org/wiki/%D0%90%D0%B1%D0%B1%D1%80%D0%B5%D0%B2%D0%B8%D0%B0%D1%82%D1%83%D1%80%D0%B0" TargetMode="External"/><Relationship Id="rId1" Type="http://schemas.openxmlformats.org/officeDocument/2006/relationships/hyperlink" Target="https://ru.wikipedia.org/wiki/%D0%90%D0%BD%D0%B3%D0%BB%D0%B8%D0%B9%D1%81%D0%BA%D0%B8%D0%B9_%D1%8F%D0%B7%D1%8B%D0%BA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>
          <a:xfrm>
            <a:off x="2436495" y="981075"/>
            <a:ext cx="6035040" cy="247396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«Повышение экологической культуры дошкольников посредством использования современного инновационного инструмента QR-код»</a:t>
            </a:r>
            <a:endParaRPr lang="ru-RU" sz="32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5300783"/>
            <a:ext cx="42862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4355465" y="4437380"/>
            <a:ext cx="4215130" cy="761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Выполнили:</a:t>
            </a:r>
            <a:endParaRPr lang="ru-RU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Абакумова Диана Меировна, </a:t>
            </a:r>
            <a:endParaRPr lang="ru-RU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Мухаметзянова Юлия Анатольевна </a:t>
            </a:r>
            <a:endParaRPr lang="ru-RU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старшие воспитатели </a:t>
            </a:r>
            <a:endParaRPr lang="ru-RU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МБДОУ «ЦРР - д/с № 46 «Золушка»</a:t>
            </a:r>
            <a:endParaRPr lang="ru-RU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г. Альметьевска РТ</a:t>
            </a:r>
            <a:endParaRPr lang="ru-RU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Видео WhatsApp 2024-05-02 в 20.48.56_a658033b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108075" y="404495"/>
            <a:ext cx="7086600" cy="567753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96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90000">
                <p:cTn id="7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/>
          <p:nvPr/>
        </p:nvSpPr>
        <p:spPr>
          <a:xfrm>
            <a:off x="2699385" y="692785"/>
            <a:ext cx="5976620" cy="246253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6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6600" b="1" i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Спасибо </a:t>
            </a:r>
            <a:endParaRPr lang="ru-RU" sz="6600" b="1" i="1" dirty="0" smtClean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6600" b="1" i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за внимание!</a:t>
            </a:r>
            <a:r>
              <a:rPr lang="ru-RU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j-ea"/>
                <a:cs typeface="+mj-cs"/>
              </a:rPr>
              <a:t> </a:t>
            </a:r>
            <a:endParaRPr lang="ru-RU" sz="6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5300783"/>
            <a:ext cx="42862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829945" y="747395"/>
            <a:ext cx="7558405" cy="46316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0" indent="449580" algn="r"/>
            <a:r>
              <a:rPr lang="en-US" sz="3200" b="0">
                <a:latin typeface="Times New Roman" panose="02020603050405020304" charset="0"/>
              </a:rPr>
              <a:t>«Существенной особенностью процесса детского развития является обязательное участие двух человек: взрослого и ребенка. Взрослый выступает в роли носителя идеальной формы. Ребенок осваивает её, совершенствуя свою первичную форму в процессе взаимодействия, подражая взрослому…» </a:t>
            </a:r>
            <a:endParaRPr lang="en-US" sz="3200" b="0">
              <a:latin typeface="Times New Roman" panose="02020603050405020304" charset="0"/>
            </a:endParaRPr>
          </a:p>
          <a:p>
            <a:pPr marL="0" indent="449580" algn="r"/>
            <a:endParaRPr lang="en-US" sz="3200" b="0">
              <a:latin typeface="Times New Roman" panose="02020603050405020304" charset="0"/>
            </a:endParaRPr>
          </a:p>
          <a:p>
            <a:pPr marL="0" indent="449580" algn="r"/>
            <a:r>
              <a:rPr lang="en-US" sz="3200" b="0">
                <a:latin typeface="Times New Roman" panose="02020603050405020304" charset="0"/>
              </a:rPr>
              <a:t>Л.С. Выготский.</a:t>
            </a:r>
            <a:endParaRPr lang="en-US" altLang="en-US" sz="3200" b="0">
              <a:latin typeface="Times New Roman" panose="0202060305040502030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1043305" y="404495"/>
            <a:ext cx="7086600" cy="51409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0" indent="525780" algn="ctr"/>
            <a:r>
              <a:rPr lang="en-US" sz="2400" b="0">
                <a:latin typeface="Times New Roman" panose="02020603050405020304" charset="0"/>
              </a:rPr>
              <a:t>Но как же складывается жизнь ребенка в современном мире: в мире гаджетов, в мире, где родителям проще связаться с воспитателем через мессенджеры, а не переговорить</a:t>
            </a:r>
            <a:r>
              <a:rPr lang="ru-RU" altLang="en-US" sz="2400" b="0">
                <a:latin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</a:rPr>
              <a:t>«с глазу на глаз»?</a:t>
            </a:r>
            <a:r>
              <a:rPr lang="ru-RU" altLang="en-US" sz="2400" b="0">
                <a:latin typeface="Times New Roman" panose="02020603050405020304" charset="0"/>
              </a:rPr>
              <a:t>       </a:t>
            </a:r>
            <a:r>
              <a:rPr lang="en-US" sz="2400" b="0">
                <a:latin typeface="Times New Roman" panose="02020603050405020304" charset="0"/>
              </a:rPr>
              <a:t>Современный воспитатель – это вечный двигатель, который умело переключается с одного вида деятельности на другой, при этом учитывает инициативу воспитанников и запрос окружающих.</a:t>
            </a:r>
            <a:r>
              <a:rPr lang="ru-RU" altLang="en-US" sz="2400" b="0">
                <a:latin typeface="Times New Roman" panose="02020603050405020304" charset="0"/>
              </a:rPr>
              <a:t>       </a:t>
            </a:r>
            <a:r>
              <a:rPr lang="en-US" sz="2400" b="0">
                <a:latin typeface="Times New Roman" panose="02020603050405020304" charset="0"/>
              </a:rPr>
              <a:t>В нашей работе встал вопрос: «Как быстро, в доступной форме и отвечая современным требованиям, помочь воспитанникам познакомиться с особенностями экологии в нашем крае?»</a:t>
            </a:r>
            <a:endParaRPr lang="en-US" altLang="en-US" sz="2400" b="0">
              <a:latin typeface="Times New Roman" panose="02020603050405020304" charset="0"/>
            </a:endParaRPr>
          </a:p>
        </p:txBody>
      </p:sp>
      <p:pic>
        <p:nvPicPr>
          <p:cNvPr id="7" name="Замещающее содержимое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08625" y="4869180"/>
            <a:ext cx="2719070" cy="1529715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927100" y="836930"/>
            <a:ext cx="7507605" cy="469328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0" indent="449580" algn="ctr"/>
            <a:r>
              <a:rPr lang="en-US" sz="2400" b="0">
                <a:latin typeface="Times New Roman" panose="02020603050405020304" charset="0"/>
              </a:rPr>
              <a:t>QR-код (</a:t>
            </a:r>
            <a:r>
              <a:rPr lang="en-US" sz="2400" b="0">
                <a:solidFill>
                  <a:srgbClr val="0000FF"/>
                </a:solidFill>
                <a:latin typeface="Times New Roman" panose="02020603050405020304" charset="0"/>
                <a:hlinkClick r:id="rId1"/>
              </a:rPr>
              <a:t>англ. </a:t>
            </a:r>
            <a:r>
              <a:rPr lang="en-US" sz="2400" b="0" i="1">
                <a:latin typeface="Times New Roman" panose="02020603050405020304" charset="0"/>
              </a:rPr>
              <a:t>Quick Response Code </a:t>
            </a:r>
            <a:r>
              <a:rPr lang="en-US" sz="2400" b="0">
                <a:latin typeface="Times New Roman" panose="02020603050405020304" charset="0"/>
              </a:rPr>
              <a:t>— код быстрого реагирования; </a:t>
            </a:r>
            <a:r>
              <a:rPr lang="en-US" sz="2400" b="0">
                <a:solidFill>
                  <a:srgbClr val="0000FF"/>
                </a:solidFill>
                <a:latin typeface="Times New Roman" panose="02020603050405020304" charset="0"/>
                <a:hlinkClick r:id="rId2"/>
              </a:rPr>
              <a:t>сокр. </a:t>
            </a:r>
            <a:r>
              <a:rPr lang="en-US" sz="2400" b="0" i="1">
                <a:latin typeface="Times New Roman" panose="02020603050405020304" charset="0"/>
              </a:rPr>
              <a:t>QR code</a:t>
            </a:r>
            <a:r>
              <a:rPr lang="en-US" sz="2400" b="0">
                <a:latin typeface="Times New Roman" panose="02020603050405020304" charset="0"/>
              </a:rPr>
              <a:t>) — товарный     знак     для     типа </a:t>
            </a:r>
            <a:r>
              <a:rPr lang="en-US" sz="2400" b="0">
                <a:solidFill>
                  <a:srgbClr val="0000FF"/>
                </a:solidFill>
                <a:latin typeface="Times New Roman" panose="02020603050405020304" charset="0"/>
                <a:hlinkClick r:id="rId3"/>
              </a:rPr>
              <a:t>матричных     штрихкодов</a:t>
            </a:r>
            <a:r>
              <a:rPr lang="en-US" sz="2400" b="0">
                <a:latin typeface="Times New Roman" panose="02020603050405020304" charset="0"/>
              </a:rPr>
              <a:t>,     изначально      разработанных для </a:t>
            </a:r>
            <a:r>
              <a:rPr lang="en-US" sz="2400" b="0">
                <a:solidFill>
                  <a:srgbClr val="0000FF"/>
                </a:solidFill>
                <a:latin typeface="Times New Roman" panose="02020603050405020304" charset="0"/>
                <a:hlinkClick r:id="rId4"/>
              </a:rPr>
              <a:t>автомобильной промышленности </a:t>
            </a:r>
            <a:r>
              <a:rPr lang="en-US" sz="2400" b="0">
                <a:solidFill>
                  <a:srgbClr val="0000FF"/>
                </a:solidFill>
                <a:latin typeface="Times New Roman" panose="02020603050405020304" charset="0"/>
                <a:hlinkClick r:id="rId5"/>
              </a:rPr>
              <a:t>Японии</a:t>
            </a:r>
            <a:r>
              <a:rPr lang="en-US" sz="2400" b="0">
                <a:latin typeface="Times New Roman" panose="02020603050405020304" charset="0"/>
              </a:rPr>
              <a:t>. </a:t>
            </a:r>
            <a:endParaRPr lang="en-US" sz="2400" b="0">
              <a:latin typeface="Times New Roman" panose="02020603050405020304" charset="0"/>
            </a:endParaRPr>
          </a:p>
          <a:p>
            <a:pPr marL="0" indent="449580" algn="ctr"/>
            <a:r>
              <a:rPr lang="en-US" sz="2400" b="0">
                <a:latin typeface="Times New Roman" panose="02020603050405020304" charset="0"/>
              </a:rPr>
              <a:t>Штрихкод — считываемая машиной оптическая метка, содержащая информацию об объекте, </a:t>
            </a:r>
            <a:endParaRPr lang="en-US" sz="2400" b="0">
              <a:latin typeface="Times New Roman" panose="02020603050405020304" charset="0"/>
            </a:endParaRPr>
          </a:p>
          <a:p>
            <a:pPr marL="0" indent="449580" algn="ctr"/>
            <a:r>
              <a:rPr lang="en-US" sz="2400" b="0">
                <a:latin typeface="Times New Roman" panose="02020603050405020304" charset="0"/>
              </a:rPr>
              <a:t>к которому она привязана. Система QR-кодов стала популярной за пределами автомобильной промышленности благодаря возможности быстрого считывания и большей ёмкости.</a:t>
            </a:r>
            <a:endParaRPr lang="en-US" altLang="en-US" sz="2400" b="0">
              <a:latin typeface="Times New Roman" panose="0202060305040502030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Текстовое поле 100"/>
          <p:cNvSpPr txBox="1"/>
          <p:nvPr/>
        </p:nvSpPr>
        <p:spPr>
          <a:xfrm>
            <a:off x="827405" y="621030"/>
            <a:ext cx="7633970" cy="457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marL="0" indent="449580" algn="ctr"/>
            <a:r>
              <a:rPr lang="en-US" sz="2400" b="0">
                <a:latin typeface="Times New Roman" panose="02020603050405020304" charset="0"/>
              </a:rPr>
              <a:t>Ключевым словосочетанием для нас было «быстрое считывание и большая ёмкость». Нами была применена система QR-кодов в процессе обучения воспитанников экологии, а точнее для работы на «Экологической стене».</a:t>
            </a:r>
            <a:r>
              <a:rPr lang="ru-RU" altLang="en-US" sz="2400" b="0">
                <a:latin typeface="Times New Roman" panose="02020603050405020304" charset="0"/>
              </a:rPr>
              <a:t>      </a:t>
            </a:r>
            <a:r>
              <a:rPr lang="en-US" sz="2400" b="0">
                <a:latin typeface="Times New Roman" panose="02020603050405020304" charset="0"/>
              </a:rPr>
              <a:t>Применение QR – кодов, помогает внедрить инновационную форму представления информации, наглядных материалов детям в практику экологического образования детей дошкольного возраста. А также помогает как воспитателям, так и родителям преподнести обучающий и развивающий материал детям в доступной форме, разнообразить данный материал, а также воспользоваться им в любое время и учитывать возрастные особенности детей.</a:t>
            </a:r>
            <a:endParaRPr lang="en-US" altLang="en-US" sz="2400" b="0">
              <a:latin typeface="Times New Roman" panose="0202060305040502030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1101090" y="621030"/>
            <a:ext cx="69411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4000" b="1" i="1">
                <a:solidFill>
                  <a:schemeClr val="accent3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Экологическая стена</a:t>
            </a:r>
            <a:endParaRPr lang="ru-RU" altLang="en-US" sz="4000" b="1" i="1">
              <a:solidFill>
                <a:schemeClr val="accent3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rcRect l="8002" r="14128"/>
          <a:stretch>
            <a:fillRect/>
          </a:stretch>
        </p:blipFill>
        <p:spPr>
          <a:xfrm>
            <a:off x="611505" y="1412875"/>
            <a:ext cx="8012430" cy="503364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Замещающее содержимое 2"/>
          <p:cNvPicPr>
            <a:picLocks noChangeAspect="1"/>
          </p:cNvPicPr>
          <p:nvPr>
            <p:ph sz="half" idx="1"/>
          </p:nvPr>
        </p:nvPicPr>
        <p:blipFill>
          <a:blip r:embed="rId1"/>
          <a:srcRect t="16540" b="19823"/>
          <a:stretch>
            <a:fillRect/>
          </a:stretch>
        </p:blipFill>
        <p:spPr>
          <a:xfrm>
            <a:off x="683895" y="621030"/>
            <a:ext cx="2087245" cy="288036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Замещающее содержимое 4"/>
          <p:cNvPicPr>
            <a:picLocks noChangeAspect="1"/>
          </p:cNvPicPr>
          <p:nvPr>
            <p:ph sz="half" idx="2"/>
          </p:nvPr>
        </p:nvPicPr>
        <p:blipFill>
          <a:blip r:embed="rId2"/>
          <a:srcRect t="14955" b="24593"/>
          <a:stretch>
            <a:fillRect/>
          </a:stretch>
        </p:blipFill>
        <p:spPr>
          <a:xfrm>
            <a:off x="6302375" y="3645535"/>
            <a:ext cx="2217420" cy="280416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rcRect t="20372" b="22340"/>
          <a:stretch>
            <a:fillRect/>
          </a:stretch>
        </p:blipFill>
        <p:spPr>
          <a:xfrm>
            <a:off x="683895" y="3573145"/>
            <a:ext cx="2087880" cy="281432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rcRect l="17735" r="19048" b="5000"/>
          <a:stretch>
            <a:fillRect/>
          </a:stretch>
        </p:blipFill>
        <p:spPr>
          <a:xfrm>
            <a:off x="3149600" y="4293235"/>
            <a:ext cx="2936240" cy="193738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/>
          <a:srcRect l="6508" t="26295" r="13995" b="28264"/>
          <a:stretch>
            <a:fillRect/>
          </a:stretch>
        </p:blipFill>
        <p:spPr>
          <a:xfrm>
            <a:off x="6300470" y="609600"/>
            <a:ext cx="2219325" cy="289179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6"/>
          <a:srcRect l="3505" t="13124" r="1997" b="30244"/>
          <a:stretch>
            <a:fillRect/>
          </a:stretch>
        </p:blipFill>
        <p:spPr>
          <a:xfrm>
            <a:off x="3368040" y="476885"/>
            <a:ext cx="2499360" cy="341249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Замещающее содержимое 2"/>
          <p:cNvPicPr>
            <a:picLocks noChangeAspect="1"/>
          </p:cNvPicPr>
          <p:nvPr>
            <p:ph sz="half" idx="1"/>
          </p:nvPr>
        </p:nvPicPr>
        <p:blipFill>
          <a:blip r:embed="rId1"/>
          <a:srcRect t="16540" b="22994"/>
          <a:stretch>
            <a:fillRect/>
          </a:stretch>
        </p:blipFill>
        <p:spPr>
          <a:xfrm>
            <a:off x="467360" y="405130"/>
            <a:ext cx="2484755" cy="34245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rcRect l="12308" t="29683" r="24160" b="32517"/>
          <a:stretch>
            <a:fillRect/>
          </a:stretch>
        </p:blipFill>
        <p:spPr>
          <a:xfrm>
            <a:off x="1908175" y="2844800"/>
            <a:ext cx="2662555" cy="36112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Замещающее содержимое 4"/>
          <p:cNvPicPr>
            <a:picLocks noChangeAspect="1"/>
          </p:cNvPicPr>
          <p:nvPr>
            <p:ph sz="half" idx="2"/>
          </p:nvPr>
        </p:nvPicPr>
        <p:blipFill>
          <a:blip r:embed="rId3"/>
          <a:srcRect t="11770" b="21409"/>
          <a:stretch>
            <a:fillRect/>
          </a:stretch>
        </p:blipFill>
        <p:spPr>
          <a:xfrm>
            <a:off x="4428490" y="400685"/>
            <a:ext cx="2544445" cy="3429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rcRect l="10152" t="28267" r="16610" b="29208"/>
          <a:stretch>
            <a:fillRect/>
          </a:stretch>
        </p:blipFill>
        <p:spPr>
          <a:xfrm>
            <a:off x="5893435" y="2911475"/>
            <a:ext cx="2677160" cy="354457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Видео WhatsApp 2024-05-02 в 20.39.45_283e803b">
            <a:hlinkClick r:id="" action="ppaction://media"/>
          </p:cNvPr>
          <p:cNvPicPr>
            <a:picLocks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0445" y="404495"/>
            <a:ext cx="7103110" cy="57658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59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 vol="90000">
                <p:cTn id="7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2220</Words>
  <Application>WPS Presentation</Application>
  <PresentationFormat>Экран (4:3)</PresentationFormat>
  <Paragraphs>36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Gabriola</vt:lpstr>
      <vt:lpstr>Тема Office</vt:lpstr>
      <vt:lpstr>PowerPoint 演示文稿</vt:lpstr>
      <vt:lpstr>Всё хорошее в детях из детства!  Как истоки добра пробудить? Прикоснуться к природе всем сердцем: Удивиться, узнать, полюбить!  Мы хотим, чтоб земля расцветала. Росли как цветы, малыши  Чтоб для них экология стала  Не наукой, а частью души!  </vt:lpstr>
      <vt:lpstr>«Человек стал человеком, когда услышал шепот листьев и песню кузнечика, журчание весеннего ручья и звон серебряных колокольчиков в бездонном летнем небе, шорох снежинок и завывание вьюги за окном, ласковый плеск волны и торжественную тишину ночи, – услышал, и, затаив дыхание, слушает сотни и тысячи лет чудесную музыку жизни». В. А. Сухомлинский</vt:lpstr>
      <vt:lpstr>                 Слово «экология» древнегреческое: «эко» – жилище, «логос» – понятие, наука.       Термин впервые предложил немецкий биолог Эрнст Геккель в 1866 году в книге «Общая морфология организмов».      Таким образом,  экология – это наука о взаимодействиях живых организмов и их сообществ между собой и с                                                          окружающей средой.       Современная трактовка понятия «экология» намного шире. В настоящее время под экологическими вопросами ошибочно понимают проблемы охраны окружающей среды. Во многом это связано с теми последствиями, которые возникают из-за пагубного влияния деятельности человека на окружающую среду. </vt:lpstr>
      <vt:lpstr>Поэтому сегодня можно с уверенностью сказать, что экологическое воспитание детей — это забота о будущем планеты.         Столь раннее формирование экологической направленности объясняется тем, что до 7 лет у ребёнка создаётся фундамент для закладывания осознанного отношения к окружающей природе; идёт накопление ярких эмоций; непосредственное восприятие информации позволяет запомнить её прочно и легко, потому что это интересно.        Современные исследования показали, что на психологическом уровне восприятие окружающего мира у ребёнка до 7 лет формируется на 70%. А вот после достижения этой черты оставшиеся 30% накапливаются уже до конца дней.         Поэтому  работа с детьми дошкольного возраста так  важна для формирования экологической культуры личности.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Юлия</cp:lastModifiedBy>
  <cp:revision>160</cp:revision>
  <dcterms:created xsi:type="dcterms:W3CDTF">2013-08-23T08:38:00Z</dcterms:created>
  <dcterms:modified xsi:type="dcterms:W3CDTF">2024-05-02T17:56:55Z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9A9505D15F3D43DEA004811ECB2A68FF_12</vt:lpwstr>
  </property>
  <property fmtid="{D5CDD505-2E9C-101B-9397-08002B2CF9AE}" pid="3" name="KSOProductBuildVer">
    <vt:lpwstr>1049-12.2.0.13472</vt:lpwstr>
  </property>
</Properties>
</file>